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305" r:id="rId3"/>
    <p:sldId id="257" r:id="rId4"/>
    <p:sldId id="258" r:id="rId5"/>
    <p:sldId id="259" r:id="rId6"/>
    <p:sldId id="261" r:id="rId7"/>
    <p:sldId id="306" r:id="rId8"/>
    <p:sldId id="301" r:id="rId9"/>
    <p:sldId id="284" r:id="rId10"/>
    <p:sldId id="302" r:id="rId11"/>
    <p:sldId id="307" r:id="rId12"/>
    <p:sldId id="262" r:id="rId13"/>
    <p:sldId id="263" r:id="rId14"/>
    <p:sldId id="264" r:id="rId15"/>
    <p:sldId id="265" r:id="rId16"/>
    <p:sldId id="266" r:id="rId17"/>
    <p:sldId id="267" r:id="rId18"/>
    <p:sldId id="309" r:id="rId19"/>
    <p:sldId id="308" r:id="rId20"/>
    <p:sldId id="269" r:id="rId21"/>
    <p:sldId id="270" r:id="rId22"/>
    <p:sldId id="271" r:id="rId23"/>
    <p:sldId id="272" r:id="rId24"/>
    <p:sldId id="273" r:id="rId25"/>
    <p:sldId id="274" r:id="rId26"/>
    <p:sldId id="282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285" r:id="rId41"/>
    <p:sldId id="286" r:id="rId42"/>
    <p:sldId id="28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863CD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9" autoAdjust="0"/>
    <p:restoredTop sz="86413" autoAdjust="0"/>
  </p:normalViewPr>
  <p:slideViewPr>
    <p:cSldViewPr>
      <p:cViewPr varScale="1">
        <p:scale>
          <a:sx n="62" d="100"/>
          <a:sy n="62" d="100"/>
        </p:scale>
        <p:origin x="-136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284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5210A52-8985-40CE-9C28-6DE9480E0908}" type="datetimeFigureOut">
              <a:rPr lang="ko-KR" altLang="en-US" smtClean="0"/>
              <a:pPr/>
              <a:t>2014-11-18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1EC0A43-50DF-4781-AE96-2674869D62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3356992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Self-Organizing Map, SOM 1</a:t>
            </a:r>
            <a:b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</a:br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(</a:t>
            </a:r>
            <a:r>
              <a:rPr lang="ko-KR" altLang="en-US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자기조직화지도</a:t>
            </a:r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)</a:t>
            </a:r>
            <a:endParaRPr lang="ko-KR" altLang="en-US" dirty="0">
              <a:solidFill>
                <a:srgbClr val="00B0F0"/>
              </a:solidFill>
              <a:latin typeface="MV Boli" pitchFamily="2" charset="0"/>
              <a:cs typeface="MV Boli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Lucida Sans Unicode" pitchFamily="34" charset="0"/>
                <a:cs typeface="Lucida Sans Unicode" pitchFamily="34" charset="0"/>
              </a:rPr>
              <a:t>Statistical Methodology</a:t>
            </a:r>
          </a:p>
          <a:p>
            <a:r>
              <a:rPr lang="en-US" altLang="ko-KR" sz="2400" dirty="0" smtClean="0">
                <a:latin typeface="Lucida Sans Unicode" pitchFamily="34" charset="0"/>
                <a:cs typeface="Lucida Sans Unicode" pitchFamily="34" charset="0"/>
              </a:rPr>
              <a:t>200903877  </a:t>
            </a:r>
            <a:r>
              <a:rPr lang="ko-KR" altLang="en-US" sz="2400" dirty="0" smtClean="0">
                <a:latin typeface="Lucida Sans Unicode" pitchFamily="34" charset="0"/>
                <a:cs typeface="Lucida Sans Unicode" pitchFamily="34" charset="0"/>
              </a:rPr>
              <a:t>황 성 윤</a:t>
            </a:r>
            <a:endParaRPr lang="en-US" altLang="ko-KR" sz="2400" dirty="0" smtClean="0">
              <a:latin typeface="Lucida Sans Unicode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931" y="1774825"/>
            <a:ext cx="7912137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65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808" y="1774825"/>
            <a:ext cx="6920384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004048" y="1916832"/>
            <a:ext cx="3682752" cy="448092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Find two largest </a:t>
            </a:r>
            <a:r>
              <a:rPr lang="en-US" altLang="ko-KR" u="sng" dirty="0" smtClean="0"/>
              <a:t>principal component eigenvectors …</a:t>
            </a:r>
            <a:r>
              <a:rPr lang="en-US" altLang="ko-KR" dirty="0" smtClean="0"/>
              <a:t> 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4608512" cy="430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64088" y="2060848"/>
            <a:ext cx="3322712" cy="433690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Features of neural-network from Self-Organizing Map …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5040560" cy="479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Some Example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84168" y="2348880"/>
            <a:ext cx="2880320" cy="36004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Using SOM for clustering…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2856"/>
            <a:ext cx="5832648" cy="396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Some Example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68144" y="1773936"/>
            <a:ext cx="3096344" cy="462381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미국 의회와 관련된 투표의 결과에 대한 </a:t>
            </a:r>
            <a:r>
              <a:rPr lang="en-US" altLang="ko-KR" dirty="0" smtClean="0"/>
              <a:t>SOM</a:t>
            </a:r>
            <a:r>
              <a:rPr lang="ko-KR" altLang="en-US" dirty="0" smtClean="0"/>
              <a:t> 패턴분석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Red : </a:t>
            </a:r>
            <a:r>
              <a:rPr lang="ko-KR" altLang="en-US" dirty="0" smtClean="0"/>
              <a:t>공화당 </a:t>
            </a:r>
            <a:r>
              <a:rPr lang="en-US" altLang="ko-KR" dirty="0" smtClean="0"/>
              <a:t>, Blue : </a:t>
            </a:r>
            <a:r>
              <a:rPr lang="ko-KR" altLang="en-US" dirty="0" smtClean="0"/>
              <a:t>민주당 </a:t>
            </a:r>
            <a:r>
              <a:rPr lang="en-US" altLang="ko-KR" dirty="0" smtClean="0"/>
              <a:t>  </a:t>
            </a:r>
          </a:p>
          <a:p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5472608" cy="5128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Some Example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528" y="5949280"/>
            <a:ext cx="8363272" cy="43204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아미노산의 구조를 </a:t>
            </a:r>
            <a:r>
              <a:rPr lang="en-US" altLang="ko-KR" dirty="0" smtClean="0"/>
              <a:t>SOM </a:t>
            </a:r>
            <a:r>
              <a:rPr lang="ko-KR" altLang="en-US" dirty="0" smtClean="0"/>
              <a:t>기법을 통하여 분석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7670417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Some Example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5949280"/>
            <a:ext cx="8219256" cy="57606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Using SOM in social research. 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72816"/>
            <a:ext cx="662902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7200" dirty="0" smtClean="0">
                <a:solidFill>
                  <a:srgbClr val="0070C0"/>
                </a:solidFill>
                <a:latin typeface="Monotype Corsiva" pitchFamily="66" charset="0"/>
              </a:rPr>
              <a:t> </a:t>
            </a:r>
            <a:r>
              <a:rPr lang="en-US" altLang="ko-KR" sz="7200" dirty="0" smtClean="0">
                <a:solidFill>
                  <a:srgbClr val="FFC000"/>
                </a:solidFill>
                <a:latin typeface="Monotype Corsiva" pitchFamily="66" charset="0"/>
              </a:rPr>
              <a:t>Continue to next video~~!!</a:t>
            </a:r>
            <a:endParaRPr lang="ko-KR" altLang="en-US" sz="67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Self-Organizing Map, SOM 2</a:t>
            </a:r>
            <a:b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</a:br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(</a:t>
            </a:r>
            <a:r>
              <a:rPr lang="ko-KR" altLang="en-US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자기조직화지도</a:t>
            </a:r>
            <a:r>
              <a:rPr lang="en-US" altLang="ko-KR" dirty="0" smtClean="0">
                <a:solidFill>
                  <a:srgbClr val="00B0F0"/>
                </a:solidFill>
                <a:latin typeface="MV Boli" pitchFamily="2" charset="0"/>
                <a:cs typeface="MV Boli" pitchFamily="2" charset="0"/>
              </a:rPr>
              <a:t>)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Lucida Sans Unicode" pitchFamily="34" charset="0"/>
                <a:cs typeface="Lucida Sans Unicode" pitchFamily="34" charset="0"/>
              </a:rPr>
              <a:t>Statistical Methodology</a:t>
            </a:r>
          </a:p>
          <a:p>
            <a:r>
              <a:rPr lang="en-US" altLang="ko-KR" sz="2400" dirty="0" smtClean="0">
                <a:latin typeface="Lucida Sans Unicode" pitchFamily="34" charset="0"/>
                <a:cs typeface="Lucida Sans Unicode" pitchFamily="34" charset="0"/>
              </a:rPr>
              <a:t>200903877  </a:t>
            </a:r>
            <a:r>
              <a:rPr lang="ko-KR" altLang="en-US" sz="2400" dirty="0" smtClean="0">
                <a:latin typeface="Lucida Sans Unicode" pitchFamily="34" charset="0"/>
                <a:cs typeface="Lucida Sans Unicode" pitchFamily="34" charset="0"/>
              </a:rPr>
              <a:t>황 성 윤</a:t>
            </a:r>
            <a:endParaRPr lang="en-US" altLang="ko-KR" sz="2400" dirty="0" smtClean="0">
              <a:latin typeface="Lucida Sans Unicode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INDEX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1520" y="1773936"/>
            <a:ext cx="4032448" cy="4623816"/>
          </a:xfrm>
        </p:spPr>
        <p:txBody>
          <a:bodyPr/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Introduce (Self-Organizing Map)</a:t>
            </a:r>
          </a:p>
          <a:p>
            <a:r>
              <a:rPr lang="en-US" altLang="ko-KR" dirty="0" err="1" smtClean="0">
                <a:latin typeface="HY동녘B" pitchFamily="18" charset="-127"/>
                <a:ea typeface="HY동녘B" pitchFamily="18" charset="-127"/>
              </a:rPr>
              <a:t>Teuvo</a:t>
            </a:r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dirty="0" err="1" smtClean="0">
                <a:latin typeface="HY동녘B" pitchFamily="18" charset="-127"/>
                <a:ea typeface="HY동녘B" pitchFamily="18" charset="-127"/>
              </a:rPr>
              <a:t>Kohonen</a:t>
            </a:r>
            <a:endParaRPr lang="en-US" altLang="ko-KR" dirty="0" smtClean="0">
              <a:latin typeface="HY동녘B" pitchFamily="18" charset="-127"/>
              <a:ea typeface="HY동녘B" pitchFamily="18" charset="-127"/>
            </a:endParaRPr>
          </a:p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Principle of SOM</a:t>
            </a:r>
          </a:p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Some Example</a:t>
            </a:r>
          </a:p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Using R(Predicting class of wine)</a:t>
            </a:r>
          </a:p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Using R(2011 Irish Census data)</a:t>
            </a:r>
          </a:p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Conclusion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2350758"/>
            <a:ext cx="4330824" cy="3250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556792"/>
            <a:ext cx="6336704" cy="5107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520" y="4293096"/>
            <a:ext cx="8435280" cy="115212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3600" dirty="0" smtClean="0"/>
              <a:t>총 </a:t>
            </a:r>
            <a:r>
              <a:rPr lang="en-US" altLang="ko-KR" sz="3600" dirty="0" smtClean="0"/>
              <a:t>57</a:t>
            </a:r>
            <a:r>
              <a:rPr lang="ko-KR" altLang="en-US" sz="3600" dirty="0" smtClean="0"/>
              <a:t>개의 </a:t>
            </a:r>
            <a:r>
              <a:rPr lang="en-US" altLang="ko-KR" sz="3600" dirty="0" smtClean="0"/>
              <a:t>test data</a:t>
            </a:r>
            <a:r>
              <a:rPr lang="ko-KR" altLang="en-US" sz="3600" dirty="0" smtClean="0"/>
              <a:t>들 중 실제 </a:t>
            </a:r>
            <a:r>
              <a:rPr lang="en-US" altLang="ko-KR" sz="3600" dirty="0" smtClean="0"/>
              <a:t>class</a:t>
            </a:r>
            <a:r>
              <a:rPr lang="ko-KR" altLang="en-US" sz="3600" dirty="0" smtClean="0"/>
              <a:t>가 </a:t>
            </a:r>
            <a:r>
              <a:rPr lang="en-US" altLang="ko-KR" sz="3600" dirty="0" smtClean="0"/>
              <a:t>2</a:t>
            </a:r>
            <a:r>
              <a:rPr lang="ko-KR" altLang="en-US" sz="3600" dirty="0" smtClean="0"/>
              <a:t>인데 </a:t>
            </a:r>
            <a:r>
              <a:rPr lang="en-US" altLang="ko-KR" sz="3600" dirty="0" smtClean="0"/>
              <a:t>3</a:t>
            </a:r>
            <a:r>
              <a:rPr lang="ko-KR" altLang="en-US" sz="3600" dirty="0" smtClean="0"/>
              <a:t>으로 잘못 예측한 자료가 </a:t>
            </a:r>
            <a:r>
              <a:rPr lang="en-US" altLang="ko-KR" sz="3600" dirty="0" smtClean="0"/>
              <a:t>3</a:t>
            </a:r>
            <a:r>
              <a:rPr lang="ko-KR" altLang="en-US" sz="3600" dirty="0" smtClean="0"/>
              <a:t>개이므로 </a:t>
            </a:r>
            <a:r>
              <a:rPr lang="en-US" altLang="ko-KR" sz="3600" dirty="0" smtClean="0"/>
              <a:t>Misclassification rate(</a:t>
            </a:r>
            <a:r>
              <a:rPr lang="ko-KR" altLang="en-US" sz="3600" dirty="0" err="1" smtClean="0"/>
              <a:t>오분류율</a:t>
            </a:r>
            <a:r>
              <a:rPr lang="en-US" altLang="ko-KR" sz="3600" dirty="0" smtClean="0"/>
              <a:t>)</a:t>
            </a:r>
            <a:r>
              <a:rPr lang="ko-KR" altLang="en-US" sz="3600" dirty="0" smtClean="0"/>
              <a:t>은 </a:t>
            </a:r>
            <a:r>
              <a:rPr lang="en-US" altLang="ko-KR" sz="3600" dirty="0" smtClean="0"/>
              <a:t>3/57=0.053 (5.3%) </a:t>
            </a:r>
            <a:r>
              <a:rPr lang="ko-KR" altLang="en-US" sz="3600" dirty="0" smtClean="0"/>
              <a:t>임</a:t>
            </a:r>
            <a:r>
              <a:rPr lang="en-US" altLang="ko-KR" sz="3600" dirty="0" smtClean="0"/>
              <a:t>.</a:t>
            </a:r>
          </a:p>
          <a:p>
            <a:endParaRPr lang="en-US" altLang="ko-KR" sz="3500" dirty="0" smtClean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2204864"/>
            <a:ext cx="7429613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6021288"/>
            <a:ext cx="8291264" cy="43204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실험 반복횟수에 따른 가장 가까운 개체들에 대한 평균거리의 변화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7" name="내용 개체 틀 6" descr="wine1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1628800"/>
            <a:ext cx="6768752" cy="43359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79512" y="6021288"/>
            <a:ext cx="8784976" cy="648072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wine</a:t>
            </a:r>
            <a:r>
              <a:rPr lang="ko-KR" altLang="en-US" dirty="0" smtClean="0"/>
              <a:t>별로 나타난 </a:t>
            </a:r>
            <a:r>
              <a:rPr lang="ko-KR" altLang="en-US" dirty="0" err="1" smtClean="0"/>
              <a:t>변수값에</a:t>
            </a:r>
            <a:r>
              <a:rPr lang="ko-KR" altLang="en-US" dirty="0" smtClean="0"/>
              <a:t> 따라 어떤 식으로 </a:t>
            </a:r>
            <a:r>
              <a:rPr lang="en-US" altLang="ko-KR" dirty="0" smtClean="0"/>
              <a:t>modeling</a:t>
            </a:r>
            <a:r>
              <a:rPr lang="ko-KR" altLang="en-US" dirty="0" smtClean="0"/>
              <a:t>을 실시했는지 보여주는 </a:t>
            </a:r>
            <a:r>
              <a:rPr lang="en-US" altLang="ko-KR" dirty="0" smtClean="0"/>
              <a:t>fan diagram.</a:t>
            </a:r>
          </a:p>
        </p:txBody>
      </p:sp>
      <p:pic>
        <p:nvPicPr>
          <p:cNvPr id="7" name="내용 개체 틀 6" descr="wine2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628800"/>
            <a:ext cx="8136904" cy="43578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6165304"/>
            <a:ext cx="8291264" cy="43204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Result of modeling by SOM …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7" name="내용 개체 틀 6" descr="wine3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700807"/>
            <a:ext cx="8352928" cy="447357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 </a:t>
            </a:r>
            <a:br>
              <a:rPr lang="en-US" altLang="ko-KR" dirty="0" smtClean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6093296"/>
            <a:ext cx="8219256" cy="43204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Distribution of training data … </a:t>
            </a:r>
            <a:endParaRPr lang="ko-KR" altLang="en-US" dirty="0"/>
          </a:p>
        </p:txBody>
      </p:sp>
      <p:pic>
        <p:nvPicPr>
          <p:cNvPr id="7" name="내용 개체 틀 6" descr="wine4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628800"/>
            <a:ext cx="7128792" cy="43860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Using R </a:t>
            </a:r>
            <a:br>
              <a:rPr lang="en-US" altLang="ko-KR" dirty="0"/>
            </a:br>
            <a:r>
              <a:rPr lang="en-US" altLang="ko-KR" dirty="0" smtClean="0"/>
              <a:t>(Predicting class of wine)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6237312"/>
            <a:ext cx="8291264" cy="43204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Result of clustering by SOM…</a:t>
            </a:r>
          </a:p>
        </p:txBody>
      </p:sp>
      <p:pic>
        <p:nvPicPr>
          <p:cNvPr id="7" name="내용 개체 틀 6" descr="wine5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628799"/>
            <a:ext cx="7704856" cy="4513507"/>
          </a:xfrm>
        </p:spPr>
      </p:pic>
    </p:spTree>
    <p:extLst>
      <p:ext uri="{BB962C8B-B14F-4D97-AF65-F5344CB8AC3E}">
        <p14:creationId xmlns="" xmlns:p14="http://schemas.microsoft.com/office/powerpoint/2010/main" val="27737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292080" y="1773936"/>
            <a:ext cx="3394720" cy="4623816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Ireland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Dublin</a:t>
            </a:r>
            <a:r>
              <a:rPr lang="ko-KR" altLang="en-US" dirty="0" smtClean="0"/>
              <a:t>을 구성하는 </a:t>
            </a:r>
            <a:r>
              <a:rPr lang="en-US" altLang="ko-KR" dirty="0" smtClean="0"/>
              <a:t>18,488 </a:t>
            </a:r>
            <a:r>
              <a:rPr lang="ko-KR" altLang="en-US" dirty="0" smtClean="0"/>
              <a:t>곳의 작은 지역들에 대한 </a:t>
            </a:r>
            <a:r>
              <a:rPr lang="en-US" altLang="ko-KR" dirty="0" smtClean="0"/>
              <a:t>clustering …</a:t>
            </a:r>
          </a:p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http://shanelynn.ie/index.php/self-organising-maps-for-customer-segmentation-using-r/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348880"/>
            <a:ext cx="4866225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sz="half" idx="2"/>
          </p:nvPr>
        </p:nvSpPr>
        <p:spPr>
          <a:xfrm>
            <a:off x="395536" y="4725144"/>
            <a:ext cx="8291264" cy="1080120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sz="4000" dirty="0" smtClean="0"/>
              <a:t>비교가 가능한 통계량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평균</a:t>
            </a:r>
            <a:r>
              <a:rPr lang="en-US" altLang="ko-KR" sz="4000" dirty="0" smtClean="0"/>
              <a:t>, </a:t>
            </a:r>
            <a:r>
              <a:rPr lang="ko-KR" altLang="en-US" sz="4000" dirty="0" smtClean="0"/>
              <a:t>비율 등</a:t>
            </a:r>
            <a:r>
              <a:rPr lang="en-US" altLang="ko-KR" sz="4000" dirty="0" smtClean="0"/>
              <a:t>)</a:t>
            </a:r>
            <a:r>
              <a:rPr lang="ko-KR" altLang="en-US" sz="4000" dirty="0" smtClean="0"/>
              <a:t>을 계산하여 첨부하기 위한 작업 실시</a:t>
            </a:r>
            <a:r>
              <a:rPr lang="en-US" altLang="ko-KR" sz="4000" dirty="0" smtClean="0"/>
              <a:t>.</a:t>
            </a:r>
            <a:r>
              <a:rPr lang="ko-KR" altLang="en-US" sz="4000" dirty="0" smtClean="0"/>
              <a:t> </a:t>
            </a:r>
            <a:endParaRPr lang="en-US" altLang="ko-KR" sz="4000" dirty="0" smtClean="0"/>
          </a:p>
          <a:p>
            <a:r>
              <a:rPr lang="ko-KR" altLang="en-US" sz="4000" dirty="0" smtClean="0"/>
              <a:t>분석이 가능하도록 순위화 되어있는 변수들을 수치화시킴</a:t>
            </a:r>
            <a:r>
              <a:rPr lang="en-US" altLang="ko-KR" sz="4000" dirty="0" smtClean="0"/>
              <a:t>.</a:t>
            </a:r>
            <a:endParaRPr lang="ko-KR" altLang="en-US" sz="4000" dirty="0" smtClean="0"/>
          </a:p>
          <a:p>
            <a:endParaRPr lang="en-US" altLang="ko-KR" sz="3900" dirty="0" smtClean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132856"/>
            <a:ext cx="771694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4509120"/>
            <a:ext cx="8291264" cy="100811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각각의 지역에 해당하는 특징들을 수치화하여 계산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분석용 데이터는 각 지역의 고유번호와 </a:t>
            </a:r>
            <a:r>
              <a:rPr lang="en-US" altLang="ko-KR" dirty="0" smtClean="0"/>
              <a:t>13</a:t>
            </a:r>
            <a:r>
              <a:rPr lang="ko-KR" altLang="en-US" dirty="0" smtClean="0"/>
              <a:t>개의 특징을 나타내는 변수들을 포함하여 총 </a:t>
            </a:r>
            <a:r>
              <a:rPr lang="en-US" altLang="ko-KR" dirty="0" smtClean="0"/>
              <a:t>14</a:t>
            </a:r>
            <a:r>
              <a:rPr lang="ko-KR" altLang="en-US" dirty="0" smtClean="0"/>
              <a:t>개의 변수들로 구성됨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2132856"/>
            <a:ext cx="8170139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Introduce </a:t>
            </a:r>
            <a:br>
              <a:rPr lang="en-US" altLang="ko-KR" dirty="0" smtClean="0"/>
            </a:br>
            <a:r>
              <a:rPr lang="en-US" altLang="ko-KR" dirty="0" smtClean="0"/>
              <a:t>(Self-Organizing Map)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1700808"/>
            <a:ext cx="4032448" cy="194421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대뇌피질과 시각피질을 </a:t>
            </a:r>
            <a:r>
              <a:rPr lang="en-US" altLang="ko-KR" dirty="0" smtClean="0"/>
              <a:t>modeling</a:t>
            </a:r>
            <a:r>
              <a:rPr lang="ko-KR" altLang="en-US" dirty="0" smtClean="0"/>
              <a:t>한 </a:t>
            </a:r>
            <a:r>
              <a:rPr lang="en-US" altLang="ko-KR" u="sng" dirty="0" smtClean="0"/>
              <a:t>Artificial Neural-network</a:t>
            </a:r>
            <a:r>
              <a:rPr lang="ko-KR" altLang="en-US" dirty="0" smtClean="0"/>
              <a:t>의 일종</a:t>
            </a:r>
            <a:r>
              <a:rPr lang="en-US" altLang="ko-KR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3" y="2636912"/>
            <a:ext cx="5050371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796136" y="1916832"/>
            <a:ext cx="2890664" cy="448092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최종 분석용 데이터를 기반으로 </a:t>
            </a:r>
            <a:r>
              <a:rPr lang="en-US" altLang="ko-KR" dirty="0" smtClean="0"/>
              <a:t>SOM </a:t>
            </a:r>
            <a:r>
              <a:rPr lang="ko-KR" altLang="en-US" dirty="0" smtClean="0"/>
              <a:t>기법 구현을 위한 </a:t>
            </a:r>
            <a:r>
              <a:rPr lang="en-US" altLang="ko-KR" dirty="0" smtClean="0"/>
              <a:t>training data</a:t>
            </a:r>
            <a:r>
              <a:rPr lang="ko-KR" altLang="en-US" dirty="0" smtClean="0"/>
              <a:t>를 생성하고 </a:t>
            </a:r>
            <a:r>
              <a:rPr lang="en-US" altLang="ko-KR" dirty="0" smtClean="0"/>
              <a:t>model </a:t>
            </a:r>
            <a:r>
              <a:rPr lang="ko-KR" altLang="en-US" dirty="0" smtClean="0"/>
              <a:t>구축</a:t>
            </a:r>
            <a:r>
              <a:rPr lang="en-US" altLang="ko-KR" dirty="0" smtClean="0"/>
              <a:t>. 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04864"/>
            <a:ext cx="5347943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44824"/>
            <a:ext cx="4040188" cy="56951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실험 반복횟수에 따라 변하는 가장 </a:t>
            </a:r>
            <a:r>
              <a:rPr lang="ko-KR" altLang="en-US" dirty="0"/>
              <a:t>가까운 개체들의 평균 </a:t>
            </a:r>
            <a:r>
              <a:rPr lang="ko-KR" altLang="en-US" dirty="0" smtClean="0"/>
              <a:t>거리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3"/>
          </p:nvPr>
        </p:nvSpPr>
        <p:spPr>
          <a:xfrm>
            <a:off x="4645025" y="1844824"/>
            <a:ext cx="4041775" cy="56951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해당하는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err="1"/>
              <a:t>색깔별로</a:t>
            </a:r>
            <a:r>
              <a:rPr lang="ko-KR" altLang="en-US" dirty="0"/>
              <a:t> 나타낸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517232"/>
            <a:ext cx="471182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내용 개체 틀 10" descr="census1.em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79511" y="2564904"/>
            <a:ext cx="4444397" cy="2736304"/>
          </a:xfrm>
        </p:spPr>
      </p:pic>
      <p:pic>
        <p:nvPicPr>
          <p:cNvPr id="12" name="내용 개체 틀 11" descr="census2.emf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4716016" y="2708920"/>
            <a:ext cx="4300380" cy="26476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계산된 </a:t>
            </a:r>
            <a:r>
              <a:rPr lang="ko-KR" altLang="en-US" dirty="0"/>
              <a:t>거리에 따라 진한 정도를 다르게 해본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/>
              <a:t>선택된 변수에 따라 어떻게 </a:t>
            </a:r>
            <a:r>
              <a:rPr lang="en-US" altLang="ko-KR" dirty="0"/>
              <a:t>modeling</a:t>
            </a:r>
            <a:r>
              <a:rPr lang="ko-KR" altLang="en-US" dirty="0" smtClean="0"/>
              <a:t>을 실시했는지 </a:t>
            </a:r>
            <a:r>
              <a:rPr lang="ko-KR" altLang="en-US" dirty="0"/>
              <a:t>보여주는 </a:t>
            </a:r>
            <a:r>
              <a:rPr lang="en-US" altLang="ko-KR" dirty="0"/>
              <a:t>fan </a:t>
            </a:r>
            <a:r>
              <a:rPr lang="en-US" altLang="ko-KR" dirty="0" smtClean="0"/>
              <a:t>diagram.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877272"/>
            <a:ext cx="3614519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내용 개체 틀 10" descr="census3.em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79512" y="2636912"/>
            <a:ext cx="4327439" cy="2664296"/>
          </a:xfrm>
        </p:spPr>
      </p:pic>
      <p:pic>
        <p:nvPicPr>
          <p:cNvPr id="12" name="내용 개체 틀 11" descr="census4.emf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4644008" y="2708920"/>
            <a:ext cx="4327439" cy="26642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528" y="1556792"/>
            <a:ext cx="8640960" cy="50405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Fan diagram…</a:t>
            </a:r>
            <a:endParaRPr lang="en-US" altLang="ko-KR" dirty="0"/>
          </a:p>
        </p:txBody>
      </p:sp>
      <p:pic>
        <p:nvPicPr>
          <p:cNvPr id="8" name="내용 개체 틀 7" descr="census5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115616" y="2060848"/>
            <a:ext cx="6984776" cy="46060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323528" y="5877272"/>
            <a:ext cx="8363272" cy="432048"/>
          </a:xfrm>
          <a:prstGeom prst="rect">
            <a:avLst/>
          </a:prstGeom>
        </p:spPr>
        <p:txBody>
          <a:bodyPr vert="horz" lIns="54864" tIns="91440" rtlCol="0">
            <a:normAutofit fontScale="85000" lnSpcReduction="20000"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o-KR" altLang="en-US" dirty="0"/>
              <a:t>평균 교육수준과 </a:t>
            </a:r>
            <a:r>
              <a:rPr lang="ko-KR" altLang="en-US" dirty="0" err="1" smtClean="0"/>
              <a:t>미취업률의</a:t>
            </a:r>
            <a:r>
              <a:rPr lang="ko-KR" altLang="en-US" dirty="0" smtClean="0"/>
              <a:t> 분포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9" name="내용 개체 틀 8" descr="census6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2780928"/>
            <a:ext cx="4408533" cy="2880320"/>
          </a:xfrm>
        </p:spPr>
      </p:pic>
      <p:pic>
        <p:nvPicPr>
          <p:cNvPr id="10" name="내용 개체 틀 9" descr="census7.em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4008" y="2780928"/>
            <a:ext cx="4320986" cy="2823121"/>
          </a:xfr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700808"/>
            <a:ext cx="67627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323528" y="6093296"/>
            <a:ext cx="8363272" cy="576064"/>
          </a:xfrm>
          <a:prstGeom prst="rect">
            <a:avLst/>
          </a:prstGeom>
        </p:spPr>
        <p:txBody>
          <a:bodyPr vert="horz" lIns="54864" tIns="91440" rtlCol="0">
            <a:normAutofit fontScale="55000" lnSpcReduction="20000"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o-KR" altLang="en-US" dirty="0" smtClean="0"/>
              <a:t>평균나이와 임대비율은 수치가 낮은 곳이 더 많은 것으로 보아 연관성이 많이 없는 것으로 보여짐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371788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내용 개체 틀 9" descr="census8.em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74812" y="2766118"/>
            <a:ext cx="4320988" cy="2823122"/>
          </a:xfrm>
        </p:spPr>
      </p:pic>
      <p:pic>
        <p:nvPicPr>
          <p:cNvPr id="11" name="내용 개체 틀 10" descr="census9.emf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648200" y="2766118"/>
            <a:ext cx="4320986" cy="282312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323528" y="6165304"/>
            <a:ext cx="8363272" cy="504056"/>
          </a:xfrm>
          <a:prstGeom prst="rect">
            <a:avLst/>
          </a:prstGeom>
        </p:spPr>
        <p:txBody>
          <a:bodyPr vert="horz" lIns="54864" tIns="91440" rtlCol="0">
            <a:normAutofit fontScale="55000" lnSpcReduction="20000"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o-KR" altLang="en-US" dirty="0" smtClean="0"/>
              <a:t>인터넷 사용률과 평균 건강측도는 수치가 높은 곳이 더 많기 때문에 연관성이 많은 변수라고 봐도 무방할 것임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371788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내용 개체 틀 9" descr="census10.em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74814" y="2766118"/>
            <a:ext cx="4320986" cy="2823121"/>
          </a:xfrm>
        </p:spPr>
      </p:pic>
      <p:pic>
        <p:nvPicPr>
          <p:cNvPr id="11" name="내용 개체 틀 10" descr="census11.emf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648200" y="2766118"/>
            <a:ext cx="4320986" cy="282312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12160" y="3212976"/>
            <a:ext cx="2674640" cy="3184776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군집끼리는 서로 독립이어야 함</a:t>
            </a:r>
            <a:r>
              <a:rPr lang="en-US" altLang="ko-KR" dirty="0" smtClean="0"/>
              <a:t>. WCSS</a:t>
            </a:r>
            <a:r>
              <a:rPr lang="ko-KR" altLang="en-US" dirty="0" smtClean="0"/>
              <a:t>의 감소량의 변화가 크게 줄어드는 부분이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이므로 군집의 개수를 </a:t>
            </a:r>
            <a:r>
              <a:rPr lang="en-US" altLang="ko-KR" dirty="0" smtClean="0"/>
              <a:t>6</a:t>
            </a:r>
            <a:r>
              <a:rPr lang="ko-KR" altLang="en-US" dirty="0" smtClean="0"/>
              <a:t>으로 결정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내용 개체 틀 6" descr="census12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2852935"/>
            <a:ext cx="5760640" cy="3763721"/>
          </a:xfr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700808"/>
            <a:ext cx="66198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6093296"/>
            <a:ext cx="8291264" cy="576064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Result of clustering by Self-Organizing Map …</a:t>
            </a:r>
          </a:p>
        </p:txBody>
      </p:sp>
      <p:pic>
        <p:nvPicPr>
          <p:cNvPr id="7" name="내용 개체 틀 6" descr="census13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628800"/>
            <a:ext cx="7357954" cy="446449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Using R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b="0" dirty="0" smtClean="0"/>
              <a:t>2011 Irish Census data)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724128" y="1773936"/>
            <a:ext cx="2962672" cy="4623816"/>
          </a:xfrm>
        </p:spPr>
        <p:txBody>
          <a:bodyPr/>
          <a:lstStyle/>
          <a:p>
            <a:r>
              <a:rPr lang="en-US" altLang="ko-KR" dirty="0" smtClean="0"/>
              <a:t>Mapping result of Self-Organizing Map (Dublin in Ireland)</a:t>
            </a:r>
          </a:p>
        </p:txBody>
      </p:sp>
      <p:pic>
        <p:nvPicPr>
          <p:cNvPr id="8" name="내용 개체 틀 7" descr="census14.em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1" y="1628799"/>
            <a:ext cx="4968553" cy="50412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Introduce </a:t>
            </a:r>
            <a:br>
              <a:rPr lang="en-US" altLang="ko-KR" dirty="0" smtClean="0"/>
            </a:br>
            <a:r>
              <a:rPr lang="en-US" altLang="ko-KR" dirty="0" smtClean="0"/>
              <a:t>(Self-Organizing Map)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16832"/>
            <a:ext cx="8147248" cy="122413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Supervised learning -&gt; Unsupervised or Competitive learning (</a:t>
            </a:r>
            <a:r>
              <a:rPr lang="ko-KR" altLang="en-US" dirty="0" smtClean="0"/>
              <a:t>모든 변수들에 대한 잠재력 인정</a:t>
            </a:r>
            <a:r>
              <a:rPr lang="en-US" altLang="ko-KR" dirty="0" smtClean="0"/>
              <a:t>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068960"/>
            <a:ext cx="4968552" cy="3103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863CD0"/>
                </a:solidFill>
              </a:rPr>
              <a:t>Conclusion</a:t>
            </a:r>
            <a:endParaRPr lang="ko-KR" altLang="en-US" dirty="0">
              <a:solidFill>
                <a:srgbClr val="863CD0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3466728" cy="4391368"/>
          </a:xfrm>
        </p:spPr>
        <p:txBody>
          <a:bodyPr>
            <a:normAutofit lnSpcReduction="10000"/>
          </a:bodyPr>
          <a:lstStyle/>
          <a:p>
            <a:r>
              <a:rPr lang="en-US" altLang="ko-KR" sz="2600" u="sng" dirty="0" smtClean="0">
                <a:latin typeface="HY엽서M" pitchFamily="18" charset="-127"/>
                <a:ea typeface="HY엽서M" pitchFamily="18" charset="-127"/>
              </a:rPr>
              <a:t>Advantages</a:t>
            </a:r>
          </a:p>
          <a:p>
            <a:r>
              <a:rPr lang="ko-KR" altLang="en-US" sz="2600" dirty="0" smtClean="0"/>
              <a:t>다른 방법론들에 비해 직관적이므로 소비자에 관한 세분화된 </a:t>
            </a:r>
            <a:r>
              <a:rPr lang="en-US" altLang="ko-KR" sz="2600" dirty="0" smtClean="0"/>
              <a:t>profile</a:t>
            </a:r>
            <a:r>
              <a:rPr lang="ko-KR" altLang="en-US" sz="2600" dirty="0" smtClean="0"/>
              <a:t>을 작성하는 데 사용</a:t>
            </a:r>
            <a:r>
              <a:rPr lang="en-US" altLang="ko-KR" sz="2600" dirty="0" smtClean="0"/>
              <a:t>.</a:t>
            </a:r>
          </a:p>
          <a:p>
            <a:r>
              <a:rPr lang="ko-KR" altLang="en-US" sz="2600" dirty="0" smtClean="0"/>
              <a:t>비교적 </a:t>
            </a:r>
            <a:r>
              <a:rPr lang="en-US" altLang="ko-KR" sz="2600" dirty="0" smtClean="0"/>
              <a:t>algorithm</a:t>
            </a:r>
            <a:r>
              <a:rPr lang="ko-KR" altLang="en-US" sz="2600" dirty="0" smtClean="0"/>
              <a:t>이 간단하기 때문에 일반인들에게 결과를 설명하기 쉬움</a:t>
            </a:r>
            <a:r>
              <a:rPr lang="en-US" altLang="ko-KR" sz="2600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348880"/>
            <a:ext cx="481327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863CD0"/>
                </a:solidFill>
              </a:rPr>
              <a:t>Conclusion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3394720" cy="4751408"/>
          </a:xfrm>
        </p:spPr>
        <p:txBody>
          <a:bodyPr>
            <a:normAutofit/>
          </a:bodyPr>
          <a:lstStyle/>
          <a:p>
            <a:r>
              <a:rPr lang="en-US" altLang="ko-KR" sz="2400" u="sng" dirty="0" smtClean="0">
                <a:latin typeface="HY엽서M" pitchFamily="18" charset="-127"/>
                <a:ea typeface="HY엽서M" pitchFamily="18" charset="-127"/>
              </a:rPr>
              <a:t>Disadvantages</a:t>
            </a:r>
          </a:p>
          <a:p>
            <a:r>
              <a:rPr lang="ko-KR" altLang="en-US" sz="2400" dirty="0" smtClean="0"/>
              <a:t>데이터가 반드시 깨끗하게 정렬되어 있어야 하고 수치만을 포함하고 있어야 함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한꺼번에 많은 수의 변수들을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차원의 평면에 표현하기 어려울 때가 종종 발생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2204864"/>
            <a:ext cx="4608512" cy="42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7300" dirty="0" smtClean="0">
                <a:solidFill>
                  <a:srgbClr val="0070C0"/>
                </a:solidFill>
                <a:latin typeface="Monotype Corsiva" pitchFamily="66" charset="0"/>
              </a:rPr>
              <a:t>Thank you </a:t>
            </a:r>
            <a:br>
              <a:rPr lang="en-US" altLang="ko-KR" sz="7300" dirty="0" smtClean="0">
                <a:solidFill>
                  <a:srgbClr val="0070C0"/>
                </a:solidFill>
                <a:latin typeface="Monotype Corsiva" pitchFamily="66" charset="0"/>
              </a:rPr>
            </a:br>
            <a:r>
              <a:rPr lang="en-US" altLang="ko-KR" sz="7300" dirty="0" smtClean="0">
                <a:solidFill>
                  <a:srgbClr val="0070C0"/>
                </a:solidFill>
                <a:latin typeface="Monotype Corsiva" pitchFamily="66" charset="0"/>
              </a:rPr>
              <a:t>for watching~~!!</a:t>
            </a:r>
            <a:endParaRPr lang="ko-KR" altLang="en-US" sz="7300" dirty="0">
              <a:solidFill>
                <a:srgbClr val="0070C0"/>
              </a:solidFill>
              <a:latin typeface="Monotype Corsiva" pitchFamily="66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19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Teuvo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Kohonen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004048" y="1700808"/>
            <a:ext cx="3682752" cy="4696944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Data scientist from Finland.</a:t>
            </a:r>
            <a:endParaRPr lang="en-US" altLang="ko-KR" sz="3200" dirty="0"/>
          </a:p>
          <a:p>
            <a:r>
              <a:rPr lang="ko-KR" altLang="en-US" sz="3200" dirty="0"/>
              <a:t>주로 인공신경망과 관련된 분야에서 연구활동을 하고 있음</a:t>
            </a:r>
            <a:r>
              <a:rPr lang="en-US" altLang="ko-KR" sz="3200" dirty="0" smtClean="0"/>
              <a:t>.</a:t>
            </a:r>
          </a:p>
          <a:p>
            <a:endParaRPr lang="en-US" altLang="ko-KR" sz="3600" dirty="0" smtClean="0"/>
          </a:p>
          <a:p>
            <a:endParaRPr lang="ko-KR" altLang="en-US" sz="3600" dirty="0" smtClean="0"/>
          </a:p>
          <a:p>
            <a:pPr>
              <a:buNone/>
            </a:pPr>
            <a:endParaRPr lang="en-US" altLang="ko-KR" sz="3500" dirty="0" smtClean="0"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27584" y="5949280"/>
            <a:ext cx="3384376" cy="792088"/>
          </a:xfrm>
          <a:prstGeom prst="rect">
            <a:avLst/>
          </a:prstGeom>
        </p:spPr>
        <p:txBody>
          <a:bodyPr vert="horz" lIns="54864" tIns="91440" rtlCol="0">
            <a:normAutofit fontScale="85000" lnSpcReduction="20000"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ko-KR" dirty="0" err="1" smtClean="0"/>
              <a:t>Teuvo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Kohonen</a:t>
            </a:r>
            <a:endParaRPr lang="en-US" altLang="ko-KR" dirty="0" smtClean="0"/>
          </a:p>
          <a:p>
            <a:r>
              <a:rPr lang="en-US" altLang="ko-KR" dirty="0" smtClean="0"/>
              <a:t>1934.7.11 ~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844824"/>
            <a:ext cx="3312368" cy="4038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5796136" y="2060848"/>
            <a:ext cx="2890664" cy="433690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High dimensional data (X) -&gt; Lower dimensional data (Y)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420888"/>
            <a:ext cx="549601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8219256" cy="936104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고차원의 복잡한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저차원의</a:t>
            </a:r>
            <a:r>
              <a:rPr lang="ko-KR" altLang="en-US" dirty="0" smtClean="0"/>
              <a:t> 영역에 적절하게 그물망을 덮는 것처럼 변형시키는 것이 핵심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140968"/>
            <a:ext cx="5832648" cy="3196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3538736" cy="374329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4000" dirty="0" smtClean="0">
                <a:latin typeface="HY엽서M" pitchFamily="18" charset="-127"/>
                <a:ea typeface="HY엽서M" pitchFamily="18" charset="-127"/>
              </a:rPr>
              <a:t>Competitive learning(</a:t>
            </a:r>
            <a:r>
              <a:rPr lang="ko-KR" altLang="en-US" sz="4000" dirty="0" smtClean="0">
                <a:latin typeface="HY엽서M" pitchFamily="18" charset="-127"/>
                <a:ea typeface="HY엽서M" pitchFamily="18" charset="-127"/>
              </a:rPr>
              <a:t>경쟁적 학습방법</a:t>
            </a:r>
            <a:r>
              <a:rPr lang="en-US" altLang="ko-KR" sz="4000" dirty="0" smtClean="0">
                <a:latin typeface="HY엽서M" pitchFamily="18" charset="-127"/>
                <a:ea typeface="HY엽서M" pitchFamily="18" charset="-127"/>
              </a:rPr>
              <a:t>) </a:t>
            </a:r>
            <a:endParaRPr lang="en-US" altLang="ko-KR" sz="4000" dirty="0"/>
          </a:p>
          <a:p>
            <a:r>
              <a:rPr lang="en-US" altLang="ko-KR" dirty="0" smtClean="0"/>
              <a:t>Euclidean distance</a:t>
            </a:r>
            <a:r>
              <a:rPr lang="ko-KR" altLang="en-US" dirty="0" smtClean="0"/>
              <a:t>를 측정하여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잘 나타낸다고 여겨지는 주요패턴을 찾는 것이 </a:t>
            </a:r>
            <a:r>
              <a:rPr lang="en-US" altLang="ko-KR" dirty="0" smtClean="0"/>
              <a:t>point..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916832"/>
            <a:ext cx="4032448" cy="436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776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Principle of SOM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4869160"/>
            <a:ext cx="8363272" cy="136815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파란색 영역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training data</a:t>
            </a:r>
            <a:r>
              <a:rPr lang="ko-KR" altLang="en-US" dirty="0" smtClean="0"/>
              <a:t>의 분포</a:t>
            </a:r>
            <a:endParaRPr lang="en-US" altLang="ko-KR" dirty="0" smtClean="0"/>
          </a:p>
          <a:p>
            <a:r>
              <a:rPr lang="ko-KR" altLang="en-US" dirty="0" smtClean="0"/>
              <a:t>그물망 </a:t>
            </a:r>
            <a:r>
              <a:rPr lang="en-US" altLang="ko-KR" dirty="0" smtClean="0"/>
              <a:t>:</a:t>
            </a:r>
            <a:r>
              <a:rPr lang="ko-KR" altLang="en-US" dirty="0" smtClean="0"/>
              <a:t> 분석할 </a:t>
            </a:r>
            <a:r>
              <a:rPr lang="en-US" altLang="ko-KR" dirty="0" smtClean="0"/>
              <a:t>data</a:t>
            </a:r>
          </a:p>
          <a:p>
            <a:r>
              <a:rPr lang="ko-KR" altLang="en-US" dirty="0" smtClean="0"/>
              <a:t>노란색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u="sng" dirty="0" smtClean="0"/>
              <a:t>Best matching unit(BMU)</a:t>
            </a:r>
            <a:endParaRPr lang="en-US" altLang="ko-KR" dirty="0" smtClean="0"/>
          </a:p>
          <a:p>
            <a:r>
              <a:rPr lang="ko-KR" altLang="en-US" dirty="0" smtClean="0"/>
              <a:t>분석방법 </a:t>
            </a:r>
            <a:r>
              <a:rPr lang="en-US" altLang="ko-KR" dirty="0" smtClean="0"/>
              <a:t>: Jackknife Method (</a:t>
            </a:r>
            <a:r>
              <a:rPr lang="ko-KR" altLang="en-US" dirty="0" err="1" smtClean="0"/>
              <a:t>반복추정법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2060848"/>
            <a:ext cx="8267585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5899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모양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2083</TotalTime>
  <Words>592</Words>
  <Application>Microsoft Office PowerPoint</Application>
  <PresentationFormat>화면 슬라이드 쇼(4:3)</PresentationFormat>
  <Paragraphs>106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모듈</vt:lpstr>
      <vt:lpstr>Self-Organizing Map, SOM 1 (자기조직화지도)</vt:lpstr>
      <vt:lpstr>INDEX</vt:lpstr>
      <vt:lpstr>Introduce  (Self-Organizing Map)</vt:lpstr>
      <vt:lpstr>Introduce  (Self-Organizing Map)</vt:lpstr>
      <vt:lpstr>Teuvo Kohonen</vt:lpstr>
      <vt:lpstr>Principle of SOM</vt:lpstr>
      <vt:lpstr>Principle of SOM</vt:lpstr>
      <vt:lpstr>Principle of SOM</vt:lpstr>
      <vt:lpstr>Principle of SOM</vt:lpstr>
      <vt:lpstr>Principle of SOM</vt:lpstr>
      <vt:lpstr>Principle of SOM</vt:lpstr>
      <vt:lpstr>Principle of SOM</vt:lpstr>
      <vt:lpstr>Principle of SOM</vt:lpstr>
      <vt:lpstr>Some Example</vt:lpstr>
      <vt:lpstr>Some Example</vt:lpstr>
      <vt:lpstr>Some Example</vt:lpstr>
      <vt:lpstr>Some Example</vt:lpstr>
      <vt:lpstr>         Continue to next video~~!!</vt:lpstr>
      <vt:lpstr>Self-Organizing Map, SOM 2 (자기조직화지도)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 (Predicting class of wine)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Using R (2011 Irish Census data)</vt:lpstr>
      <vt:lpstr>Conclusion</vt:lpstr>
      <vt:lpstr>Conclusion</vt:lpstr>
      <vt:lpstr>       Thank you  for watching~~!!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Self-Organizing Map</dc:title>
  <dc:creator>user</dc:creator>
  <cp:lastModifiedBy>user</cp:lastModifiedBy>
  <cp:revision>250</cp:revision>
  <dcterms:created xsi:type="dcterms:W3CDTF">2014-10-06T12:49:36Z</dcterms:created>
  <dcterms:modified xsi:type="dcterms:W3CDTF">2014-11-18T12:04:23Z</dcterms:modified>
</cp:coreProperties>
</file>